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60" r:id="rId3"/>
    <p:sldId id="261" r:id="rId4"/>
    <p:sldId id="257" r:id="rId5"/>
    <p:sldId id="258" r:id="rId6"/>
    <p:sldId id="272" r:id="rId7"/>
    <p:sldId id="259" r:id="rId8"/>
    <p:sldId id="273" r:id="rId9"/>
    <p:sldId id="275" r:id="rId10"/>
    <p:sldId id="274" r:id="rId11"/>
    <p:sldId id="263" r:id="rId12"/>
    <p:sldId id="264" r:id="rId13"/>
    <p:sldId id="265" r:id="rId14"/>
    <p:sldId id="266" r:id="rId15"/>
    <p:sldId id="267" r:id="rId16"/>
    <p:sldId id="268" r:id="rId17"/>
    <p:sldId id="269" r:id="rId18"/>
    <p:sldId id="270" r:id="rId19"/>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761" autoAdjust="0"/>
    <p:restoredTop sz="94660"/>
  </p:normalViewPr>
  <p:slideViewPr>
    <p:cSldViewPr snapToGrid="0">
      <p:cViewPr>
        <p:scale>
          <a:sx n="134" d="100"/>
          <a:sy n="134" d="100"/>
        </p:scale>
        <p:origin x="-296" y="6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24"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tiff>
</file>

<file path=ppt/media/image13.tiff>
</file>

<file path=ppt/media/image14.tiff>
</file>

<file path=ppt/media/image15.tiff>
</file>

<file path=ppt/media/image16.tiff>
</file>

<file path=ppt/media/image17.png>
</file>

<file path=ppt/media/image18.png>
</file>

<file path=ppt/media/image19.png>
</file>

<file path=ppt/media/image2.png>
</file>

<file path=ppt/media/image3.png>
</file>

<file path=ppt/media/image4.jpeg>
</file>

<file path=ppt/media/image5.png>
</file>

<file path=ppt/media/image6.jpg>
</file>

<file path=ppt/media/image7.jpe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s-ES_tradnl"/>
              <a:t>Haga clic para modificar el estilo de título del patrón</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a:t>Haga clic para modificar el estilo de subtítulo del patrón</a:t>
            </a:r>
            <a:endParaRPr lang="en-US" dirty="0"/>
          </a:p>
        </p:txBody>
      </p:sp>
      <p:sp>
        <p:nvSpPr>
          <p:cNvPr id="4" name="Date Placeholder 3"/>
          <p:cNvSpPr>
            <a:spLocks noGrp="1"/>
          </p:cNvSpPr>
          <p:nvPr>
            <p:ph type="dt" sz="half" idx="10"/>
          </p:nvPr>
        </p:nvSpPr>
        <p:spPr/>
        <p:txBody>
          <a:bodyPr/>
          <a:lstStyle/>
          <a:p>
            <a:fld id="{CAD371A4-3A15-4B9A-ACFF-8C9DBD76CB72}" type="datetimeFigureOut">
              <a:rPr lang="es-MX" smtClean="0"/>
              <a:t>15/09/17</a:t>
            </a:fld>
            <a:endParaRPr lang="es-MX"/>
          </a:p>
        </p:txBody>
      </p:sp>
      <p:sp>
        <p:nvSpPr>
          <p:cNvPr id="5" name="Footer Placeholder 4"/>
          <p:cNvSpPr>
            <a:spLocks noGrp="1"/>
          </p:cNvSpPr>
          <p:nvPr>
            <p:ph type="ftr" sz="quarter" idx="11"/>
          </p:nvPr>
        </p:nvSpPr>
        <p:spPr>
          <a:xfrm>
            <a:off x="5332412" y="5883275"/>
            <a:ext cx="4324044" cy="365125"/>
          </a:xfrm>
        </p:spPr>
        <p:txBody>
          <a:bodyPr/>
          <a:lstStyle/>
          <a:p>
            <a:endParaRPr lang="es-MX"/>
          </a:p>
        </p:txBody>
      </p:sp>
      <p:sp>
        <p:nvSpPr>
          <p:cNvPr id="6" name="Slide Number Placeholder 5"/>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s-ES_tradnl"/>
              <a:t>Haga clic para modificar el estilo de título del patrón</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_tradnl"/>
              <a:t>Arrastre la imagen al marcador de posición o haga clic en el icono para agregarla</a:t>
            </a:r>
            <a:endParaRPr lang="en-US"/>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los estilos de texto del patrón</a:t>
            </a:r>
          </a:p>
        </p:txBody>
      </p:sp>
      <p:sp>
        <p:nvSpPr>
          <p:cNvPr id="5" name="Date Placeholder 4"/>
          <p:cNvSpPr>
            <a:spLocks noGrp="1"/>
          </p:cNvSpPr>
          <p:nvPr>
            <p:ph type="dt" sz="half" idx="10"/>
          </p:nvPr>
        </p:nvSpPr>
        <p:spPr/>
        <p:txBody>
          <a:bodyPr/>
          <a:lstStyle/>
          <a:p>
            <a:fld id="{CAD371A4-3A15-4B9A-ACFF-8C9DBD76CB72}" type="datetimeFigureOut">
              <a:rPr lang="es-MX" smtClean="0"/>
              <a:t>15/09/17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s-ES_tradnl"/>
              <a:t>Haga clic para modificar el estilo de título del patrón</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a:t>Haga clic para modificar los estilos de texto del patrón</a:t>
            </a:r>
          </a:p>
        </p:txBody>
      </p:sp>
      <p:sp>
        <p:nvSpPr>
          <p:cNvPr id="4" name="Date Placeholder 3"/>
          <p:cNvSpPr>
            <a:spLocks noGrp="1"/>
          </p:cNvSpPr>
          <p:nvPr>
            <p:ph type="dt" sz="half" idx="10"/>
          </p:nvPr>
        </p:nvSpPr>
        <p:spPr/>
        <p:txBody>
          <a:bodyPr/>
          <a:lstStyle/>
          <a:p>
            <a:fld id="{CAD371A4-3A15-4B9A-ACFF-8C9DBD76CB72}" type="datetimeFigureOut">
              <a:rPr lang="es-MX" smtClean="0"/>
              <a:t>15/09/17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_tradnl"/>
              <a:t>Haga clic para modificar el estilo de título del patrón</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_tradnl"/>
              <a:t>Haga clic para modificar los estilos de texto del patrón</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a:t>Haga clic para modificar los estilos de texto del patrón</a:t>
            </a:r>
          </a:p>
        </p:txBody>
      </p:sp>
      <p:sp>
        <p:nvSpPr>
          <p:cNvPr id="4" name="Date Placeholder 3"/>
          <p:cNvSpPr>
            <a:spLocks noGrp="1"/>
          </p:cNvSpPr>
          <p:nvPr>
            <p:ph type="dt" sz="half" idx="10"/>
          </p:nvPr>
        </p:nvSpPr>
        <p:spPr/>
        <p:txBody>
          <a:bodyPr/>
          <a:lstStyle/>
          <a:p>
            <a:fld id="{CAD371A4-3A15-4B9A-ACFF-8C9DBD76CB72}" type="datetimeFigureOut">
              <a:rPr lang="es-MX" smtClean="0"/>
              <a:t>15/09/17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s-ES_tradnl"/>
              <a:t>Haga clic para modificar el estilo de título del patrón</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a:t>Haga clic para modificar los estilos de texto del patrón</a:t>
            </a:r>
          </a:p>
        </p:txBody>
      </p:sp>
      <p:sp>
        <p:nvSpPr>
          <p:cNvPr id="4" name="Date Placeholder 3"/>
          <p:cNvSpPr>
            <a:spLocks noGrp="1"/>
          </p:cNvSpPr>
          <p:nvPr>
            <p:ph type="dt" sz="half" idx="10"/>
          </p:nvPr>
        </p:nvSpPr>
        <p:spPr/>
        <p:txBody>
          <a:bodyPr/>
          <a:lstStyle/>
          <a:p>
            <a:fld id="{CAD371A4-3A15-4B9A-ACFF-8C9DBD76CB72}" type="datetimeFigureOut">
              <a:rPr lang="es-MX" smtClean="0"/>
              <a:t>15/09/17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_tradnl"/>
              <a:t>Haga clic para modificar el estilo de título del patrón</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s-ES_tradnl"/>
              <a:t>Haga clic para modificar los estilos de texto del patrón</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a:t>Haga clic para modificar los estilos de texto del patrón</a:t>
            </a:r>
          </a:p>
        </p:txBody>
      </p:sp>
      <p:sp>
        <p:nvSpPr>
          <p:cNvPr id="4" name="Date Placeholder 3"/>
          <p:cNvSpPr>
            <a:spLocks noGrp="1"/>
          </p:cNvSpPr>
          <p:nvPr>
            <p:ph type="dt" sz="half" idx="10"/>
          </p:nvPr>
        </p:nvSpPr>
        <p:spPr/>
        <p:txBody>
          <a:bodyPr/>
          <a:lstStyle/>
          <a:p>
            <a:fld id="{CAD371A4-3A15-4B9A-ACFF-8C9DBD76CB72}" type="datetimeFigureOut">
              <a:rPr lang="es-MX" smtClean="0"/>
              <a:t>15/09/17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s-ES_tradnl"/>
              <a:t>Haga clic para modificar el estilo de título del patrón</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s-ES_tradnl"/>
              <a:t>Haga clic para modificar los estilos de texto del patrón</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a:t>Haga clic para modificar los estilos de texto del patrón</a:t>
            </a:r>
          </a:p>
        </p:txBody>
      </p:sp>
      <p:sp>
        <p:nvSpPr>
          <p:cNvPr id="4" name="Date Placeholder 3"/>
          <p:cNvSpPr>
            <a:spLocks noGrp="1"/>
          </p:cNvSpPr>
          <p:nvPr>
            <p:ph type="dt" sz="half" idx="10"/>
          </p:nvPr>
        </p:nvSpPr>
        <p:spPr/>
        <p:txBody>
          <a:bodyPr/>
          <a:lstStyle/>
          <a:p>
            <a:fld id="{CAD371A4-3A15-4B9A-ACFF-8C9DBD76CB72}" type="datetimeFigureOut">
              <a:rPr lang="es-MX" smtClean="0"/>
              <a:t>15/09/17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_tradnl"/>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sp>
        <p:nvSpPr>
          <p:cNvPr id="4" name="Date Placeholder 3"/>
          <p:cNvSpPr>
            <a:spLocks noGrp="1"/>
          </p:cNvSpPr>
          <p:nvPr>
            <p:ph type="dt" sz="half" idx="10"/>
          </p:nvPr>
        </p:nvSpPr>
        <p:spPr/>
        <p:txBody>
          <a:bodyPr/>
          <a:lstStyle/>
          <a:p>
            <a:fld id="{CAD371A4-3A15-4B9A-ACFF-8C9DBD76CB72}" type="datetimeFigureOut">
              <a:rPr lang="es-MX" smtClean="0"/>
              <a:t>15/09/17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s-ES_tradnl"/>
              <a:t>Haga clic para modificar el estilo de título del patrón</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sp>
        <p:nvSpPr>
          <p:cNvPr id="4" name="Date Placeholder 3"/>
          <p:cNvSpPr>
            <a:spLocks noGrp="1"/>
          </p:cNvSpPr>
          <p:nvPr>
            <p:ph type="dt" sz="half" idx="10"/>
          </p:nvPr>
        </p:nvSpPr>
        <p:spPr/>
        <p:txBody>
          <a:bodyPr/>
          <a:lstStyle/>
          <a:p>
            <a:fld id="{CAD371A4-3A15-4B9A-ACFF-8C9DBD76CB72}" type="datetimeFigureOut">
              <a:rPr lang="es-MX" smtClean="0"/>
              <a:t>15/09/17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sp>
        <p:nvSpPr>
          <p:cNvPr id="4" name="Date Placeholder 3"/>
          <p:cNvSpPr>
            <a:spLocks noGrp="1"/>
          </p:cNvSpPr>
          <p:nvPr>
            <p:ph type="dt" sz="half" idx="10"/>
          </p:nvPr>
        </p:nvSpPr>
        <p:spPr/>
        <p:txBody>
          <a:bodyPr/>
          <a:lstStyle/>
          <a:p>
            <a:fld id="{CAD371A4-3A15-4B9A-ACFF-8C9DBD76CB72}" type="datetimeFigureOut">
              <a:rPr lang="es-MX" smtClean="0"/>
              <a:t>15/09/17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a:xfrm>
            <a:off x="10951856" y="5867131"/>
            <a:ext cx="551167" cy="365125"/>
          </a:xfrm>
        </p:spPr>
        <p:txBody>
          <a:bodyPr/>
          <a:lstStyle/>
          <a:p>
            <a:fld id="{D40773B6-E4F4-4A2F-9C63-3B101A4CFFDC}" type="slidenum">
              <a:rPr lang="es-MX" smtClean="0"/>
              <a:t>‹#›</a:t>
            </a:fld>
            <a:endParaRPr lang="es-MX"/>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s-ES_tradnl"/>
              <a:t>Haga clic para modificar el estilo de título del patrón</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a:t>Haga clic para modificar los estilos de texto del patrón</a:t>
            </a:r>
          </a:p>
        </p:txBody>
      </p:sp>
      <p:sp>
        <p:nvSpPr>
          <p:cNvPr id="4" name="Date Placeholder 3"/>
          <p:cNvSpPr>
            <a:spLocks noGrp="1"/>
          </p:cNvSpPr>
          <p:nvPr>
            <p:ph type="dt" sz="half" idx="10"/>
          </p:nvPr>
        </p:nvSpPr>
        <p:spPr/>
        <p:txBody>
          <a:bodyPr/>
          <a:lstStyle/>
          <a:p>
            <a:fld id="{CAD371A4-3A15-4B9A-ACFF-8C9DBD76CB72}" type="datetimeFigureOut">
              <a:rPr lang="es-MX" smtClean="0"/>
              <a:t>15/09/17</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s-ES_tradnl"/>
              <a:t>Haga clic para modificar el estilo de título del patrón</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sp>
        <p:nvSpPr>
          <p:cNvPr id="5" name="Date Placeholder 4"/>
          <p:cNvSpPr>
            <a:spLocks noGrp="1"/>
          </p:cNvSpPr>
          <p:nvPr>
            <p:ph type="dt" sz="half" idx="10"/>
          </p:nvPr>
        </p:nvSpPr>
        <p:spPr/>
        <p:txBody>
          <a:bodyPr/>
          <a:lstStyle/>
          <a:p>
            <a:fld id="{CAD371A4-3A15-4B9A-ACFF-8C9DBD76CB72}" type="datetimeFigureOut">
              <a:rPr lang="es-MX" smtClean="0"/>
              <a:t>15/09/17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_tradnl"/>
              <a:t>Haga clic para modificar el estilo de título del patrón</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los estilos de texto del patrón</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los estilos de texto del patrón</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sp>
        <p:nvSpPr>
          <p:cNvPr id="7" name="Date Placeholder 6"/>
          <p:cNvSpPr>
            <a:spLocks noGrp="1"/>
          </p:cNvSpPr>
          <p:nvPr>
            <p:ph type="dt" sz="half" idx="10"/>
          </p:nvPr>
        </p:nvSpPr>
        <p:spPr/>
        <p:txBody>
          <a:bodyPr/>
          <a:lstStyle/>
          <a:p>
            <a:fld id="{CAD371A4-3A15-4B9A-ACFF-8C9DBD76CB72}" type="datetimeFigureOut">
              <a:rPr lang="es-MX" smtClean="0"/>
              <a:t>15/09/17</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Haga clic para modificar el estilo de título del patrón</a:t>
            </a:r>
            <a:endParaRPr lang="en-US" dirty="0"/>
          </a:p>
        </p:txBody>
      </p:sp>
      <p:sp>
        <p:nvSpPr>
          <p:cNvPr id="3" name="Date Placeholder 2"/>
          <p:cNvSpPr>
            <a:spLocks noGrp="1"/>
          </p:cNvSpPr>
          <p:nvPr>
            <p:ph type="dt" sz="half" idx="10"/>
          </p:nvPr>
        </p:nvSpPr>
        <p:spPr/>
        <p:txBody>
          <a:bodyPr/>
          <a:lstStyle/>
          <a:p>
            <a:fld id="{CAD371A4-3A15-4B9A-ACFF-8C9DBD76CB72}" type="datetimeFigureOut">
              <a:rPr lang="es-MX" smtClean="0"/>
              <a:t>15/09/17</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D371A4-3A15-4B9A-ACFF-8C9DBD76CB72}" type="datetimeFigureOut">
              <a:rPr lang="es-MX" smtClean="0"/>
              <a:t>15/09/17</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s-ES_tradnl"/>
              <a:t>Haga clic para modificar el estilo de título del patrón</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los estilos de texto del patrón</a:t>
            </a:r>
          </a:p>
        </p:txBody>
      </p:sp>
      <p:sp>
        <p:nvSpPr>
          <p:cNvPr id="5" name="Date Placeholder 4"/>
          <p:cNvSpPr>
            <a:spLocks noGrp="1"/>
          </p:cNvSpPr>
          <p:nvPr>
            <p:ph type="dt" sz="half" idx="10"/>
          </p:nvPr>
        </p:nvSpPr>
        <p:spPr/>
        <p:txBody>
          <a:bodyPr/>
          <a:lstStyle/>
          <a:p>
            <a:fld id="{CAD371A4-3A15-4B9A-ACFF-8C9DBD76CB72}" type="datetimeFigureOut">
              <a:rPr lang="es-MX" smtClean="0"/>
              <a:t>15/09/17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s-ES_tradnl"/>
              <a:t>Haga clic para modificar el estilo de título del patrón</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_tradnl"/>
              <a:t>Arrastre la imagen al marcador de posición o haga clic en el icono para agregarla</a:t>
            </a:r>
            <a:endParaRPr lang="en-US"/>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Haga clic para modificar los estilos de texto del patrón</a:t>
            </a:r>
          </a:p>
        </p:txBody>
      </p:sp>
      <p:sp>
        <p:nvSpPr>
          <p:cNvPr id="5" name="Date Placeholder 4"/>
          <p:cNvSpPr>
            <a:spLocks noGrp="1"/>
          </p:cNvSpPr>
          <p:nvPr>
            <p:ph type="dt" sz="half" idx="10"/>
          </p:nvPr>
        </p:nvSpPr>
        <p:spPr/>
        <p:txBody>
          <a:bodyPr/>
          <a:lstStyle/>
          <a:p>
            <a:fld id="{CAD371A4-3A15-4B9A-ACFF-8C9DBD76CB72}" type="datetimeFigureOut">
              <a:rPr lang="es-MX" smtClean="0"/>
              <a:t>15/09/17</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D40773B6-E4F4-4A2F-9C63-3B101A4CFFDC}" type="slidenum">
              <a:rPr lang="es-MX" smtClean="0"/>
              <a:t>‹#›</a:t>
            </a:fld>
            <a:endParaRPr lang="es-MX"/>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s-ES_tradnl"/>
              <a:t>Haga clic para modificar el estilo de título del patrón</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AD371A4-3A15-4B9A-ACFF-8C9DBD76CB72}" type="datetimeFigureOut">
              <a:rPr lang="es-MX" smtClean="0"/>
              <a:t>15/09/17</a:t>
            </a:fld>
            <a:endParaRPr lang="es-MX"/>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s-MX"/>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40773B6-E4F4-4A2F-9C63-3B101A4CFFDC}" type="slidenum">
              <a:rPr lang="es-MX" smtClean="0"/>
              <a:t>‹#›</a:t>
            </a:fld>
            <a:endParaRPr lang="es-MX"/>
          </a:p>
        </p:txBody>
      </p:sp>
    </p:spTree>
    <p:extLst>
      <p:ext uri="{BB962C8B-B14F-4D97-AF65-F5344CB8AC3E}">
        <p14:creationId xmlns:p14="http://schemas.microsoft.com/office/powerpoint/2010/main" val="126818321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3.tiff"/><Relationship Id="rId5" Type="http://schemas.openxmlformats.org/officeDocument/2006/relationships/image" Target="../media/image14.tiff"/><Relationship Id="rId6" Type="http://schemas.openxmlformats.org/officeDocument/2006/relationships/image" Target="../media/image15.tiff"/><Relationship Id="rId7" Type="http://schemas.openxmlformats.org/officeDocument/2006/relationships/image" Target="../media/image16.tiff"/><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cloud.blender.org/p/textures/574bfcd4c379cf184a2c9a6d" TargetMode="External"/><Relationship Id="rId4" Type="http://schemas.openxmlformats.org/officeDocument/2006/relationships/hyperlink" Target="https://cloud.blender.org/p/textures/567800d4c379cf211051a439" TargetMode="External"/><Relationship Id="rId5" Type="http://schemas.openxmlformats.org/officeDocument/2006/relationships/hyperlink" Target="https://free3d.com/3d-model/notebook-low-poly-version-57341.html" TargetMode="External"/><Relationship Id="rId6" Type="http://schemas.openxmlformats.org/officeDocument/2006/relationships/hyperlink" Target="https://www.blendswap.com/blends/view/66267" TargetMode="External"/><Relationship Id="rId1" Type="http://schemas.openxmlformats.org/officeDocument/2006/relationships/slideLayout" Target="../slideLayouts/slideLayout2.xml"/><Relationship Id="rId2" Type="http://schemas.openxmlformats.org/officeDocument/2006/relationships/hyperlink" Target="http://4.bp.blogspot.com/-5xNMmxVjWKg/UA5bNp_0jaI/AAAAAAAAB4s/QXcwBUUPPKw/w1200-h630-p-k-no-nu/Seamless+wall+white+paint+stucco+plaster+texture.jp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jpeg"/><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 Id="rId3"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89608" y="223827"/>
            <a:ext cx="9144000" cy="1000939"/>
          </a:xfrm>
        </p:spPr>
        <p:txBody>
          <a:bodyPr>
            <a:normAutofit fontScale="90000"/>
          </a:bodyPr>
          <a:lstStyle/>
          <a:p>
            <a:r>
              <a:rPr lang="en-GB" dirty="0"/>
              <a:t>Blender Project</a:t>
            </a:r>
          </a:p>
        </p:txBody>
      </p:sp>
      <p:sp>
        <p:nvSpPr>
          <p:cNvPr id="3" name="Subtitle 2"/>
          <p:cNvSpPr>
            <a:spLocks noGrp="1"/>
          </p:cNvSpPr>
          <p:nvPr>
            <p:ph type="subTitle" idx="1"/>
          </p:nvPr>
        </p:nvSpPr>
        <p:spPr>
          <a:xfrm>
            <a:off x="3220843" y="3457444"/>
            <a:ext cx="5750312" cy="1655762"/>
          </a:xfrm>
        </p:spPr>
        <p:txBody>
          <a:bodyPr/>
          <a:lstStyle/>
          <a:p>
            <a:pPr marL="342900" indent="-342900" algn="l">
              <a:buFont typeface="Arial" charset="0"/>
              <a:buChar char="•"/>
            </a:pPr>
            <a:r>
              <a:rPr lang="en-GB" dirty="0" err="1"/>
              <a:t>Elí</a:t>
            </a:r>
            <a:r>
              <a:rPr lang="en-GB"/>
              <a:t> Emmanuel Linares Romero A00815654</a:t>
            </a:r>
          </a:p>
          <a:p>
            <a:pPr marL="342900" indent="-342900" algn="l">
              <a:buFont typeface="Arial" charset="0"/>
              <a:buChar char="•"/>
            </a:pPr>
            <a:r>
              <a:rPr lang="en-GB"/>
              <a:t>Juan Luis Flores Garza </a:t>
            </a:r>
            <a:r>
              <a:rPr lang="is-IS"/>
              <a:t>A01280767</a:t>
            </a:r>
          </a:p>
          <a:p>
            <a:pPr marL="342900" indent="-342900" algn="l">
              <a:buFont typeface="Arial" charset="0"/>
              <a:buChar char="•"/>
            </a:pPr>
            <a:r>
              <a:rPr lang="is-IS"/>
              <a:t>Alejandro de la Rosa Cortés A01381412</a:t>
            </a:r>
            <a:endParaRPr lang="en-GB"/>
          </a:p>
        </p:txBody>
      </p:sp>
      <p:sp>
        <p:nvSpPr>
          <p:cNvPr id="4" name="CuadroTexto 3"/>
          <p:cNvSpPr txBox="1"/>
          <p:nvPr/>
        </p:nvSpPr>
        <p:spPr>
          <a:xfrm>
            <a:off x="4211443" y="2332262"/>
            <a:ext cx="3769113" cy="707886"/>
          </a:xfrm>
          <a:prstGeom prst="rect">
            <a:avLst/>
          </a:prstGeom>
          <a:noFill/>
        </p:spPr>
        <p:txBody>
          <a:bodyPr wrap="square" rtlCol="0">
            <a:spAutoFit/>
          </a:bodyPr>
          <a:lstStyle/>
          <a:p>
            <a:pPr algn="ctr"/>
            <a:r>
              <a:rPr lang="en-US" sz="4000"/>
              <a:t>Classroom</a:t>
            </a:r>
          </a:p>
        </p:txBody>
      </p:sp>
    </p:spTree>
    <p:extLst>
      <p:ext uri="{BB962C8B-B14F-4D97-AF65-F5344CB8AC3E}">
        <p14:creationId xmlns:p14="http://schemas.microsoft.com/office/powerpoint/2010/main" val="28108571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32265" y="405584"/>
            <a:ext cx="3628016" cy="935182"/>
          </a:xfrm>
        </p:spPr>
        <p:txBody>
          <a:bodyPr/>
          <a:lstStyle/>
          <a:p>
            <a:r>
              <a:rPr lang="en-US" dirty="0" err="1" smtClean="0"/>
              <a:t>Colour</a:t>
            </a:r>
            <a:r>
              <a:rPr lang="en-US" dirty="0" smtClean="0"/>
              <a:t> Pallet</a:t>
            </a:r>
            <a:endParaRPr lang="en-US" dirty="0"/>
          </a:p>
        </p:txBody>
      </p:sp>
      <p:sp>
        <p:nvSpPr>
          <p:cNvPr id="3" name="Content Placeholder 2"/>
          <p:cNvSpPr>
            <a:spLocks noGrp="1"/>
          </p:cNvSpPr>
          <p:nvPr>
            <p:ph idx="1"/>
          </p:nvPr>
        </p:nvSpPr>
        <p:spPr>
          <a:xfrm>
            <a:off x="1484311" y="1628077"/>
            <a:ext cx="5969434" cy="3442687"/>
          </a:xfrm>
        </p:spPr>
        <p:txBody>
          <a:bodyPr/>
          <a:lstStyle/>
          <a:p>
            <a:pPr marL="0" indent="0">
              <a:buNone/>
            </a:pPr>
            <a:r>
              <a:rPr lang="en-US" dirty="0" smtClean="0"/>
              <a:t>Our main focus was to use a dark pallet of colors.  The reason: to show a sad illusion.</a:t>
            </a:r>
          </a:p>
          <a:p>
            <a:pPr marL="0" indent="0">
              <a:buNone/>
            </a:pPr>
            <a:endParaRPr lang="en-US" dirty="0"/>
          </a:p>
          <a:p>
            <a:pPr marL="0" indent="0">
              <a:buNone/>
            </a:pPr>
            <a:r>
              <a:rPr lang="en-US" dirty="0" smtClean="0"/>
              <a:t>Even though there is a whiteboard and laptops, we wanted to transmit that this is just a sad illusion wished for a lot of Mexican children that don’t have access to these resources.</a:t>
            </a:r>
          </a:p>
        </p:txBody>
      </p:sp>
      <p:pic>
        <p:nvPicPr>
          <p:cNvPr id="4" name="Imagen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70932" y="1628077"/>
            <a:ext cx="4160850" cy="3328680"/>
          </a:xfrm>
          <a:prstGeom prst="rect">
            <a:avLst/>
          </a:prstGeom>
        </p:spPr>
      </p:pic>
      <p:pic>
        <p:nvPicPr>
          <p:cNvPr id="5" name="Picture 4"/>
          <p:cNvPicPr>
            <a:picLocks noChangeAspect="1"/>
          </p:cNvPicPr>
          <p:nvPr/>
        </p:nvPicPr>
        <p:blipFill>
          <a:blip r:embed="rId3"/>
          <a:stretch>
            <a:fillRect/>
          </a:stretch>
        </p:blipFill>
        <p:spPr>
          <a:xfrm>
            <a:off x="2314864" y="5358075"/>
            <a:ext cx="939800" cy="939800"/>
          </a:xfrm>
          <a:prstGeom prst="rect">
            <a:avLst/>
          </a:prstGeom>
        </p:spPr>
      </p:pic>
      <p:pic>
        <p:nvPicPr>
          <p:cNvPr id="6" name="Picture 5"/>
          <p:cNvPicPr>
            <a:picLocks noChangeAspect="1"/>
          </p:cNvPicPr>
          <p:nvPr/>
        </p:nvPicPr>
        <p:blipFill>
          <a:blip r:embed="rId4"/>
          <a:stretch>
            <a:fillRect/>
          </a:stretch>
        </p:blipFill>
        <p:spPr>
          <a:xfrm>
            <a:off x="3999128" y="5358075"/>
            <a:ext cx="939800" cy="939800"/>
          </a:xfrm>
          <a:prstGeom prst="rect">
            <a:avLst/>
          </a:prstGeom>
        </p:spPr>
      </p:pic>
      <p:pic>
        <p:nvPicPr>
          <p:cNvPr id="9" name="Picture 8"/>
          <p:cNvPicPr>
            <a:picLocks noChangeAspect="1"/>
          </p:cNvPicPr>
          <p:nvPr/>
        </p:nvPicPr>
        <p:blipFill>
          <a:blip r:embed="rId5"/>
          <a:stretch>
            <a:fillRect/>
          </a:stretch>
        </p:blipFill>
        <p:spPr>
          <a:xfrm>
            <a:off x="5606473" y="5358075"/>
            <a:ext cx="939800" cy="939800"/>
          </a:xfrm>
          <a:prstGeom prst="rect">
            <a:avLst/>
          </a:prstGeom>
        </p:spPr>
      </p:pic>
      <p:pic>
        <p:nvPicPr>
          <p:cNvPr id="10" name="Picture 9"/>
          <p:cNvPicPr>
            <a:picLocks noChangeAspect="1"/>
          </p:cNvPicPr>
          <p:nvPr/>
        </p:nvPicPr>
        <p:blipFill>
          <a:blip r:embed="rId6"/>
          <a:stretch>
            <a:fillRect/>
          </a:stretch>
        </p:blipFill>
        <p:spPr>
          <a:xfrm>
            <a:off x="7201032" y="5358075"/>
            <a:ext cx="939800" cy="939800"/>
          </a:xfrm>
          <a:prstGeom prst="rect">
            <a:avLst/>
          </a:prstGeom>
        </p:spPr>
      </p:pic>
      <p:pic>
        <p:nvPicPr>
          <p:cNvPr id="11" name="Picture 10"/>
          <p:cNvPicPr>
            <a:picLocks noChangeAspect="1"/>
          </p:cNvPicPr>
          <p:nvPr/>
        </p:nvPicPr>
        <p:blipFill>
          <a:blip r:embed="rId7"/>
          <a:stretch>
            <a:fillRect/>
          </a:stretch>
        </p:blipFill>
        <p:spPr>
          <a:xfrm>
            <a:off x="9281457" y="5358075"/>
            <a:ext cx="939800" cy="939800"/>
          </a:xfrm>
          <a:prstGeom prst="rect">
            <a:avLst/>
          </a:prstGeom>
        </p:spPr>
      </p:pic>
    </p:spTree>
    <p:extLst>
      <p:ext uri="{BB962C8B-B14F-4D97-AF65-F5344CB8AC3E}">
        <p14:creationId xmlns:p14="http://schemas.microsoft.com/office/powerpoint/2010/main" val="423702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Illumination</a:t>
            </a:r>
          </a:p>
        </p:txBody>
      </p:sp>
      <p:sp>
        <p:nvSpPr>
          <p:cNvPr id="3" name="Content Placeholder 2"/>
          <p:cNvSpPr>
            <a:spLocks noGrp="1"/>
          </p:cNvSpPr>
          <p:nvPr>
            <p:ph idx="1"/>
          </p:nvPr>
        </p:nvSpPr>
        <p:spPr>
          <a:xfrm>
            <a:off x="6005385" y="2133601"/>
            <a:ext cx="5998548" cy="4475018"/>
          </a:xfrm>
        </p:spPr>
        <p:txBody>
          <a:bodyPr>
            <a:normAutofit/>
          </a:bodyPr>
          <a:lstStyle/>
          <a:p>
            <a:r>
              <a:rPr lang="en-GB" dirty="0"/>
              <a:t>Illumination scheme</a:t>
            </a:r>
          </a:p>
          <a:p>
            <a:pPr lvl="1"/>
            <a:r>
              <a:rPr lang="en-GB" dirty="0"/>
              <a:t>6 spotlights, Two lines of three lamps.</a:t>
            </a:r>
          </a:p>
          <a:p>
            <a:pPr lvl="1"/>
            <a:r>
              <a:rPr lang="en-GB" dirty="0"/>
              <a:t>Characteristics:</a:t>
            </a:r>
          </a:p>
          <a:p>
            <a:pPr lvl="2"/>
            <a:r>
              <a:rPr lang="en-GB" dirty="0"/>
              <a:t>Energy: 1.01.</a:t>
            </a:r>
          </a:p>
          <a:p>
            <a:pPr lvl="2"/>
            <a:r>
              <a:rPr lang="en-GB" dirty="0"/>
              <a:t>Falloff distance: 15</a:t>
            </a:r>
          </a:p>
          <a:p>
            <a:pPr lvl="2"/>
            <a:r>
              <a:rPr lang="en-GB" dirty="0"/>
              <a:t>Z position: 18</a:t>
            </a:r>
          </a:p>
          <a:p>
            <a:pPr lvl="1"/>
            <a:r>
              <a:rPr lang="en-GB" dirty="0"/>
              <a:t>We use that light to simulate a dark classroom</a:t>
            </a:r>
            <a:r>
              <a:rPr lang="en-GB" dirty="0" smtClean="0"/>
              <a:t>. Using other resource (illumination) we boosted this sad illusion we aimed for.</a:t>
            </a:r>
            <a:endParaRPr lang="en-GB" dirty="0"/>
          </a:p>
          <a:p>
            <a:pPr lvl="1"/>
            <a:r>
              <a:rPr lang="en-GB" dirty="0"/>
              <a:t>Shadows helped simulating the dark tone we needed. </a:t>
            </a:r>
          </a:p>
          <a:p>
            <a:pPr lvl="1"/>
            <a:endParaRPr lang="en-GB"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08589" y="2438399"/>
            <a:ext cx="3472519" cy="2744514"/>
          </a:xfrm>
          <a:prstGeom prst="rect">
            <a:avLst/>
          </a:prstGeom>
        </p:spPr>
      </p:pic>
    </p:spTree>
    <p:extLst>
      <p:ext uri="{BB962C8B-B14F-4D97-AF65-F5344CB8AC3E}">
        <p14:creationId xmlns:p14="http://schemas.microsoft.com/office/powerpoint/2010/main" val="181089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3073834" cy="1752599"/>
          </a:xfrm>
        </p:spPr>
        <p:txBody>
          <a:bodyPr/>
          <a:lstStyle/>
          <a:p>
            <a:r>
              <a:rPr lang="en-GB" dirty="0" smtClean="0"/>
              <a:t>Camera Setup</a:t>
            </a:r>
            <a:endParaRPr lang="en-GB" dirty="0"/>
          </a:p>
        </p:txBody>
      </p:sp>
      <p:sp>
        <p:nvSpPr>
          <p:cNvPr id="3" name="Content Placeholder 2"/>
          <p:cNvSpPr>
            <a:spLocks noGrp="1"/>
          </p:cNvSpPr>
          <p:nvPr>
            <p:ph idx="1"/>
          </p:nvPr>
        </p:nvSpPr>
        <p:spPr>
          <a:xfrm>
            <a:off x="1484312" y="2343834"/>
            <a:ext cx="5811435" cy="3124201"/>
          </a:xfrm>
        </p:spPr>
        <p:txBody>
          <a:bodyPr/>
          <a:lstStyle/>
          <a:p>
            <a:r>
              <a:rPr lang="en-GB" dirty="0" smtClean="0"/>
              <a:t>We </a:t>
            </a:r>
            <a:r>
              <a:rPr lang="en-GB" dirty="0"/>
              <a:t>have 3 </a:t>
            </a:r>
            <a:r>
              <a:rPr lang="en-GB" dirty="0" smtClean="0"/>
              <a:t>cameras:</a:t>
            </a:r>
          </a:p>
          <a:p>
            <a:pPr lvl="1"/>
            <a:r>
              <a:rPr lang="en-GB" dirty="0" smtClean="0"/>
              <a:t> </a:t>
            </a:r>
            <a:r>
              <a:rPr lang="en-GB" dirty="0"/>
              <a:t>Two of them are in the back corners </a:t>
            </a:r>
            <a:r>
              <a:rPr lang="en-GB" dirty="0" smtClean="0"/>
              <a:t> to get an </a:t>
            </a:r>
            <a:r>
              <a:rPr lang="en-GB" b="1" dirty="0" smtClean="0"/>
              <a:t>Angle Shot </a:t>
            </a:r>
            <a:r>
              <a:rPr lang="en-GB" dirty="0" smtClean="0"/>
              <a:t>of </a:t>
            </a:r>
            <a:r>
              <a:rPr lang="en-GB" dirty="0"/>
              <a:t>the classroom to get a view of the two sides of it</a:t>
            </a:r>
            <a:r>
              <a:rPr lang="en-GB" dirty="0" smtClean="0"/>
              <a:t>. </a:t>
            </a:r>
          </a:p>
          <a:p>
            <a:pPr lvl="1"/>
            <a:r>
              <a:rPr lang="en-GB" dirty="0" smtClean="0"/>
              <a:t>The </a:t>
            </a:r>
            <a:r>
              <a:rPr lang="en-GB" dirty="0"/>
              <a:t>third one is in the front of the classroom, just behind the desk to simulate the view of the teacher</a:t>
            </a:r>
            <a:r>
              <a:rPr lang="en-GB" dirty="0" smtClean="0"/>
              <a:t>. This is called a </a:t>
            </a:r>
            <a:r>
              <a:rPr lang="en-GB" b="1" dirty="0" smtClean="0"/>
              <a:t>Point-of-View Shot.</a:t>
            </a:r>
            <a:endParaRPr lang="en-GB" dirty="0"/>
          </a:p>
        </p:txBody>
      </p:sp>
      <p:sp>
        <p:nvSpPr>
          <p:cNvPr id="4" name="CuadroTexto 3"/>
          <p:cNvSpPr txBox="1"/>
          <p:nvPr/>
        </p:nvSpPr>
        <p:spPr>
          <a:xfrm>
            <a:off x="2189875" y="5468035"/>
            <a:ext cx="4182894" cy="923330"/>
          </a:xfrm>
          <a:prstGeom prst="rect">
            <a:avLst/>
          </a:prstGeom>
          <a:noFill/>
        </p:spPr>
        <p:txBody>
          <a:bodyPr wrap="square" rtlCol="0">
            <a:spAutoFit/>
          </a:bodyPr>
          <a:lstStyle/>
          <a:p>
            <a:r>
              <a:rPr lang="en-US" dirty="0"/>
              <a:t>Focal Length: 35 millimeters</a:t>
            </a:r>
          </a:p>
          <a:p>
            <a:r>
              <a:rPr lang="en-US" dirty="0"/>
              <a:t>Sensor size: 45</a:t>
            </a:r>
          </a:p>
          <a:p>
            <a:r>
              <a:rPr lang="es-ES_tradnl" dirty="0"/>
              <a:t> </a:t>
            </a:r>
          </a:p>
        </p:txBody>
      </p:sp>
      <p:pic>
        <p:nvPicPr>
          <p:cNvPr id="8" name="Imagen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01310" y="3249703"/>
            <a:ext cx="3808871" cy="3047097"/>
          </a:xfrm>
          <a:prstGeom prst="rect">
            <a:avLst/>
          </a:prstGeom>
        </p:spPr>
      </p:pic>
      <p:pic>
        <p:nvPicPr>
          <p:cNvPr id="9" name="Imagen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24821" y="362096"/>
            <a:ext cx="2985360" cy="2388287"/>
          </a:xfrm>
          <a:prstGeom prst="rect">
            <a:avLst/>
          </a:prstGeom>
        </p:spPr>
      </p:pic>
      <p:pic>
        <p:nvPicPr>
          <p:cNvPr id="10" name="Imagen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79881" y="325920"/>
            <a:ext cx="3075399" cy="2460319"/>
          </a:xfrm>
          <a:prstGeom prst="rect">
            <a:avLst/>
          </a:prstGeom>
        </p:spPr>
      </p:pic>
    </p:spTree>
    <p:extLst>
      <p:ext uri="{BB962C8B-B14F-4D97-AF65-F5344CB8AC3E}">
        <p14:creationId xmlns:p14="http://schemas.microsoft.com/office/powerpoint/2010/main" val="2016707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a:t>Conclusions</a:t>
            </a:r>
          </a:p>
        </p:txBody>
      </p:sp>
    </p:spTree>
    <p:extLst>
      <p:ext uri="{BB962C8B-B14F-4D97-AF65-F5344CB8AC3E}">
        <p14:creationId xmlns:p14="http://schemas.microsoft.com/office/powerpoint/2010/main" val="1454404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Technical Conclusions</a:t>
            </a:r>
          </a:p>
        </p:txBody>
      </p:sp>
      <p:sp>
        <p:nvSpPr>
          <p:cNvPr id="3" name="Content Placeholder 2"/>
          <p:cNvSpPr>
            <a:spLocks noGrp="1"/>
          </p:cNvSpPr>
          <p:nvPr>
            <p:ph idx="1"/>
          </p:nvPr>
        </p:nvSpPr>
        <p:spPr/>
        <p:txBody>
          <a:bodyPr>
            <a:normAutofit fontScale="92500" lnSpcReduction="10000"/>
          </a:bodyPr>
          <a:lstStyle/>
          <a:p>
            <a:pPr lvl="1"/>
            <a:r>
              <a:rPr lang="en-GB"/>
              <a:t>We think we learn new things making the models for our project and we also practiced what we learned through the tutorials and homework.</a:t>
            </a:r>
          </a:p>
          <a:p>
            <a:pPr lvl="1"/>
            <a:r>
              <a:rPr lang="en-GB"/>
              <a:t>We use Dropbox to share our Blender project so we needed to be organized to avoid conflicts.</a:t>
            </a:r>
          </a:p>
          <a:p>
            <a:pPr lvl="1"/>
            <a:r>
              <a:rPr lang="en-GB"/>
              <a:t>We import some models, so we modified them and added some textures to look nice in our scene.</a:t>
            </a:r>
          </a:p>
          <a:p>
            <a:pPr lvl="1"/>
            <a:r>
              <a:rPr lang="en-GB"/>
              <a:t>We had issues with the light to generate shadows and to place the camera in the correct position.</a:t>
            </a:r>
          </a:p>
          <a:p>
            <a:pPr lvl="1"/>
            <a:r>
              <a:rPr lang="en-GB"/>
              <a:t>We needed a lot of communication and team work.</a:t>
            </a:r>
          </a:p>
          <a:p>
            <a:pPr lvl="1"/>
            <a:endParaRPr lang="en-GB"/>
          </a:p>
        </p:txBody>
      </p:sp>
    </p:spTree>
    <p:extLst>
      <p:ext uri="{BB962C8B-B14F-4D97-AF65-F5344CB8AC3E}">
        <p14:creationId xmlns:p14="http://schemas.microsoft.com/office/powerpoint/2010/main" val="3027845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Ethical Conclusions</a:t>
            </a:r>
          </a:p>
        </p:txBody>
      </p:sp>
      <p:sp>
        <p:nvSpPr>
          <p:cNvPr id="3" name="Content Placeholder 2"/>
          <p:cNvSpPr>
            <a:spLocks noGrp="1"/>
          </p:cNvSpPr>
          <p:nvPr>
            <p:ph idx="1"/>
          </p:nvPr>
        </p:nvSpPr>
        <p:spPr/>
        <p:txBody>
          <a:bodyPr/>
          <a:lstStyle/>
          <a:p>
            <a:pPr lvl="1"/>
            <a:r>
              <a:rPr lang="en-GB"/>
              <a:t>We use other people’s model, so we must be honest and give them credit for their work. We also must check and respect licenses, we cannot use a model or texture that is a paid resource for free, we must pay or find free resources.</a:t>
            </a:r>
          </a:p>
        </p:txBody>
      </p:sp>
    </p:spTree>
    <p:extLst>
      <p:ext uri="{BB962C8B-B14F-4D97-AF65-F5344CB8AC3E}">
        <p14:creationId xmlns:p14="http://schemas.microsoft.com/office/powerpoint/2010/main" val="40525944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Citizenship Conclusions</a:t>
            </a:r>
          </a:p>
        </p:txBody>
      </p:sp>
      <p:sp>
        <p:nvSpPr>
          <p:cNvPr id="3" name="Content Placeholder 2"/>
          <p:cNvSpPr>
            <a:spLocks noGrp="1"/>
          </p:cNvSpPr>
          <p:nvPr>
            <p:ph idx="1"/>
          </p:nvPr>
        </p:nvSpPr>
        <p:spPr/>
        <p:txBody>
          <a:bodyPr/>
          <a:lstStyle/>
          <a:p>
            <a:pPr lvl="1"/>
            <a:r>
              <a:rPr lang="en-GB" dirty="0"/>
              <a:t>Our project show us the reality of </a:t>
            </a:r>
            <a:r>
              <a:rPr lang="en-GB" dirty="0" smtClean="0"/>
              <a:t>some (few actually) </a:t>
            </a:r>
            <a:r>
              <a:rPr lang="en-GB" dirty="0"/>
              <a:t>children, but </a:t>
            </a:r>
            <a:r>
              <a:rPr lang="en-GB" dirty="0" smtClean="0"/>
              <a:t>not </a:t>
            </a:r>
            <a:r>
              <a:rPr lang="en-GB" dirty="0"/>
              <a:t>every children in Mexico can access to that kind of infrastructure to take classes. We need as citizens, work to offer quality education for everyone. To pay our taxes to be used to build more schools and to buy equipment. We as taxpayers have to ask government to use our money to build a high quality educational system.</a:t>
            </a:r>
          </a:p>
        </p:txBody>
      </p:sp>
    </p:spTree>
    <p:extLst>
      <p:ext uri="{BB962C8B-B14F-4D97-AF65-F5344CB8AC3E}">
        <p14:creationId xmlns:p14="http://schemas.microsoft.com/office/powerpoint/2010/main" val="31161384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Environmental Conclusions</a:t>
            </a:r>
          </a:p>
        </p:txBody>
      </p:sp>
      <p:sp>
        <p:nvSpPr>
          <p:cNvPr id="3" name="Content Placeholder 2"/>
          <p:cNvSpPr>
            <a:spLocks noGrp="1"/>
          </p:cNvSpPr>
          <p:nvPr>
            <p:ph idx="1"/>
          </p:nvPr>
        </p:nvSpPr>
        <p:spPr/>
        <p:txBody>
          <a:bodyPr/>
          <a:lstStyle/>
          <a:p>
            <a:pPr lvl="1"/>
            <a:r>
              <a:rPr lang="en-GB"/>
              <a:t>Our classroom has computers and simulate lights, we need to work in green energy production and use solar or wind power, because nowadays we use a lot of electricity and we must reduce our carbon footprint.</a:t>
            </a:r>
          </a:p>
          <a:p>
            <a:pPr lvl="1"/>
            <a:r>
              <a:rPr lang="en-GB"/>
              <a:t>A classroom is a place where we are most of the time so we need to reduce our paper and resources waste and our energy consumption to help our planet and to reduce global warning.</a:t>
            </a:r>
          </a:p>
        </p:txBody>
      </p:sp>
    </p:spTree>
    <p:extLst>
      <p:ext uri="{BB962C8B-B14F-4D97-AF65-F5344CB8AC3E}">
        <p14:creationId xmlns:p14="http://schemas.microsoft.com/office/powerpoint/2010/main" val="27224752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err="1"/>
              <a:t>References</a:t>
            </a:r>
            <a:endParaRPr lang="es-ES_tradnl"/>
          </a:p>
        </p:txBody>
      </p:sp>
      <p:sp>
        <p:nvSpPr>
          <p:cNvPr id="3" name="Marcador de contenido 2"/>
          <p:cNvSpPr>
            <a:spLocks noGrp="1"/>
          </p:cNvSpPr>
          <p:nvPr>
            <p:ph idx="1"/>
          </p:nvPr>
        </p:nvSpPr>
        <p:spPr/>
        <p:txBody>
          <a:bodyPr>
            <a:normAutofit fontScale="92500"/>
          </a:bodyPr>
          <a:lstStyle/>
          <a:p>
            <a:r>
              <a:rPr lang="es-ES_tradnl" dirty="0">
                <a:hlinkClick r:id="rId2"/>
              </a:rPr>
              <a:t>http://4.bp.blogspot.com/-5xNMmxVjWKg/UA5bNp_0jaI/AAAAAAAAB4s/QXcwBUUPPKw/w1200-h630-p-k-no-nu/Seamless+wall+white+paint+stucco+plaster+texture.jpg</a:t>
            </a:r>
            <a:endParaRPr lang="es-ES_tradnl" dirty="0"/>
          </a:p>
          <a:p>
            <a:r>
              <a:rPr lang="es-ES_tradnl" dirty="0"/>
              <a:t>Concrete: </a:t>
            </a:r>
            <a:r>
              <a:rPr lang="es-ES_tradnl" dirty="0">
                <a:hlinkClick r:id="rId3"/>
              </a:rPr>
              <a:t>https://cloud.blender.org/p/textures/574bfcd4c379cf184a2c9a6d#</a:t>
            </a:r>
            <a:endParaRPr lang="es-ES_tradnl" dirty="0"/>
          </a:p>
          <a:p>
            <a:r>
              <a:rPr lang="es-ES_tradnl" dirty="0"/>
              <a:t>Wood: </a:t>
            </a:r>
            <a:r>
              <a:rPr lang="es-ES_tradnl" dirty="0">
                <a:hlinkClick r:id="rId4"/>
              </a:rPr>
              <a:t>https://cloud.blender.org/p/textures/567800d4c379cf211051a439</a:t>
            </a:r>
            <a:endParaRPr lang="es-ES_tradnl" dirty="0"/>
          </a:p>
          <a:p>
            <a:r>
              <a:rPr lang="es-ES_tradnl" dirty="0"/>
              <a:t>Laptop: </a:t>
            </a:r>
            <a:r>
              <a:rPr lang="es-ES_tradnl" dirty="0">
                <a:hlinkClick r:id="rId5"/>
              </a:rPr>
              <a:t>https://free3d.com/3d-model/notebook-low-poly-version-57341.html</a:t>
            </a:r>
            <a:endParaRPr lang="es-ES_tradnl" dirty="0"/>
          </a:p>
          <a:p>
            <a:r>
              <a:rPr lang="es-ES_tradnl" dirty="0" err="1"/>
              <a:t>Door</a:t>
            </a:r>
            <a:r>
              <a:rPr lang="es-ES_tradnl" dirty="0"/>
              <a:t> </a:t>
            </a:r>
            <a:r>
              <a:rPr lang="es-ES_tradnl" dirty="0" err="1"/>
              <a:t>Knob</a:t>
            </a:r>
            <a:r>
              <a:rPr lang="es-ES_tradnl" dirty="0"/>
              <a:t> &amp; </a:t>
            </a:r>
            <a:r>
              <a:rPr lang="es-ES_tradnl" dirty="0" err="1"/>
              <a:t>room</a:t>
            </a:r>
            <a:r>
              <a:rPr lang="es-ES_tradnl" dirty="0"/>
              <a:t> ideas:  </a:t>
            </a:r>
            <a:r>
              <a:rPr lang="es-ES_tradnl" dirty="0">
                <a:hlinkClick r:id="rId6"/>
              </a:rPr>
              <a:t>https://www.blendswap.com/blends/view/66267</a:t>
            </a:r>
            <a:endParaRPr lang="es-ES_tradnl" dirty="0"/>
          </a:p>
          <a:p>
            <a:endParaRPr lang="es-ES_tradnl" dirty="0"/>
          </a:p>
        </p:txBody>
      </p:sp>
    </p:spTree>
    <p:extLst>
      <p:ext uri="{BB962C8B-B14F-4D97-AF65-F5344CB8AC3E}">
        <p14:creationId xmlns:p14="http://schemas.microsoft.com/office/powerpoint/2010/main" val="1146662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a:t>Introduction</a:t>
            </a:r>
          </a:p>
        </p:txBody>
      </p:sp>
      <p:sp>
        <p:nvSpPr>
          <p:cNvPr id="5" name="Subtitle 4"/>
          <p:cNvSpPr>
            <a:spLocks noGrp="1"/>
          </p:cNvSpPr>
          <p:nvPr>
            <p:ph type="subTitle" idx="1"/>
          </p:nvPr>
        </p:nvSpPr>
        <p:spPr/>
        <p:txBody>
          <a:bodyPr/>
          <a:lstStyle/>
          <a:p>
            <a:endParaRPr lang="en-GB"/>
          </a:p>
        </p:txBody>
      </p:sp>
    </p:spTree>
    <p:extLst>
      <p:ext uri="{BB962C8B-B14F-4D97-AF65-F5344CB8AC3E}">
        <p14:creationId xmlns:p14="http://schemas.microsoft.com/office/powerpoint/2010/main" val="17721141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Introduction</a:t>
            </a:r>
          </a:p>
        </p:txBody>
      </p:sp>
      <p:sp>
        <p:nvSpPr>
          <p:cNvPr id="3" name="Content Placeholder 2"/>
          <p:cNvSpPr>
            <a:spLocks noGrp="1"/>
          </p:cNvSpPr>
          <p:nvPr>
            <p:ph idx="1"/>
          </p:nvPr>
        </p:nvSpPr>
        <p:spPr/>
        <p:txBody>
          <a:bodyPr/>
          <a:lstStyle/>
          <a:p>
            <a:r>
              <a:rPr lang="en-GB" dirty="0"/>
              <a:t>We design a classroom to show an imaginary classroom where children have access to computers and a high quality education with good infrastructure.</a:t>
            </a:r>
          </a:p>
          <a:p>
            <a:r>
              <a:rPr lang="en-GB" dirty="0"/>
              <a:t>The reality is that many children in Mexico does not have access to a high quality education, to a well prepared teacher, to a nice classroom and to computers and internet.</a:t>
            </a:r>
          </a:p>
          <a:p>
            <a:r>
              <a:rPr lang="en-GB" dirty="0"/>
              <a:t>We think  we need to change that situation and we want to start dreaming with that.</a:t>
            </a:r>
          </a:p>
        </p:txBody>
      </p:sp>
    </p:spTree>
    <p:extLst>
      <p:ext uri="{BB962C8B-B14F-4D97-AF65-F5344CB8AC3E}">
        <p14:creationId xmlns:p14="http://schemas.microsoft.com/office/powerpoint/2010/main" val="38429126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a:t>Modelling</a:t>
            </a:r>
          </a:p>
        </p:txBody>
      </p:sp>
      <p:sp>
        <p:nvSpPr>
          <p:cNvPr id="5" name="Subtitle 4"/>
          <p:cNvSpPr>
            <a:spLocks noGrp="1"/>
          </p:cNvSpPr>
          <p:nvPr>
            <p:ph type="subTitle" idx="1"/>
          </p:nvPr>
        </p:nvSpPr>
        <p:spPr/>
        <p:txBody>
          <a:bodyPr/>
          <a:lstStyle/>
          <a:p>
            <a:endParaRPr lang="en-GB"/>
          </a:p>
        </p:txBody>
      </p:sp>
    </p:spTree>
    <p:extLst>
      <p:ext uri="{BB962C8B-B14F-4D97-AF65-F5344CB8AC3E}">
        <p14:creationId xmlns:p14="http://schemas.microsoft.com/office/powerpoint/2010/main" val="1778881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3544889" cy="1752599"/>
          </a:xfrm>
        </p:spPr>
        <p:txBody>
          <a:bodyPr/>
          <a:lstStyle/>
          <a:p>
            <a:r>
              <a:rPr lang="en-GB"/>
              <a:t>Original Models</a:t>
            </a:r>
          </a:p>
        </p:txBody>
      </p:sp>
      <p:sp>
        <p:nvSpPr>
          <p:cNvPr id="3" name="Content Placeholder 2"/>
          <p:cNvSpPr>
            <a:spLocks noGrp="1"/>
          </p:cNvSpPr>
          <p:nvPr>
            <p:ph idx="1"/>
          </p:nvPr>
        </p:nvSpPr>
        <p:spPr>
          <a:xfrm>
            <a:off x="1331911" y="1890711"/>
            <a:ext cx="3510600" cy="3124201"/>
          </a:xfrm>
        </p:spPr>
        <p:txBody>
          <a:bodyPr>
            <a:normAutofit fontScale="92500" lnSpcReduction="20000"/>
          </a:bodyPr>
          <a:lstStyle/>
          <a:p>
            <a:r>
              <a:rPr lang="en-GB" dirty="0"/>
              <a:t>List models developed by the team</a:t>
            </a:r>
          </a:p>
          <a:p>
            <a:pPr lvl="1"/>
            <a:r>
              <a:rPr lang="en-GB" dirty="0"/>
              <a:t>Classroom</a:t>
            </a:r>
          </a:p>
          <a:p>
            <a:pPr lvl="1"/>
            <a:r>
              <a:rPr lang="en-GB" dirty="0"/>
              <a:t>Board</a:t>
            </a:r>
          </a:p>
          <a:p>
            <a:pPr lvl="1"/>
            <a:r>
              <a:rPr lang="en-GB" dirty="0"/>
              <a:t>Desktop</a:t>
            </a:r>
          </a:p>
          <a:p>
            <a:pPr lvl="1"/>
            <a:r>
              <a:rPr lang="en-GB" dirty="0"/>
              <a:t>Pencil &amp; Pen</a:t>
            </a:r>
          </a:p>
          <a:p>
            <a:pPr lvl="1"/>
            <a:r>
              <a:rPr lang="en-GB" dirty="0"/>
              <a:t>Door</a:t>
            </a:r>
          </a:p>
          <a:p>
            <a:pPr lvl="1"/>
            <a:r>
              <a:rPr lang="en-GB" dirty="0"/>
              <a:t>Windows</a:t>
            </a:r>
          </a:p>
          <a:p>
            <a:pPr lvl="1"/>
            <a:endParaRPr lang="en-GB" dirty="0"/>
          </a:p>
        </p:txBody>
      </p:sp>
      <p:pic>
        <p:nvPicPr>
          <p:cNvPr id="4" name="Picture 3">
            <a:extLst>
              <a:ext uri="{FF2B5EF4-FFF2-40B4-BE49-F238E27FC236}">
                <a16:creationId xmlns="" xmlns:a16="http://schemas.microsoft.com/office/drawing/2014/main" id="{44AED427-5951-4C2A-AE12-E9CF65FA67AF}"/>
              </a:ext>
            </a:extLst>
          </p:cNvPr>
          <p:cNvPicPr>
            <a:picLocks noChangeAspect="1"/>
          </p:cNvPicPr>
          <p:nvPr/>
        </p:nvPicPr>
        <p:blipFill>
          <a:blip r:embed="rId2"/>
          <a:stretch>
            <a:fillRect/>
          </a:stretch>
        </p:blipFill>
        <p:spPr>
          <a:xfrm>
            <a:off x="5356947" y="704462"/>
            <a:ext cx="6410325" cy="5534025"/>
          </a:xfrm>
          <a:prstGeom prst="rect">
            <a:avLst/>
          </a:prstGeom>
        </p:spPr>
      </p:pic>
      <p:pic>
        <p:nvPicPr>
          <p:cNvPr id="6" name="Imagen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58902" y="5169171"/>
            <a:ext cx="2054510" cy="1255534"/>
          </a:xfrm>
          <a:prstGeom prst="rect">
            <a:avLst/>
          </a:prstGeom>
        </p:spPr>
      </p:pic>
    </p:spTree>
    <p:extLst>
      <p:ext uri="{BB962C8B-B14F-4D97-AF65-F5344CB8AC3E}">
        <p14:creationId xmlns:p14="http://schemas.microsoft.com/office/powerpoint/2010/main" val="21846260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21495500-33FC-4A38-884A-3421FFA661C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15381" y="2231992"/>
            <a:ext cx="7132532" cy="4044099"/>
          </a:xfrm>
          <a:prstGeom prst="rect">
            <a:avLst/>
          </a:prstGeom>
        </p:spPr>
      </p:pic>
      <p:sp>
        <p:nvSpPr>
          <p:cNvPr id="7" name="Content Placeholder 2">
            <a:extLst>
              <a:ext uri="{FF2B5EF4-FFF2-40B4-BE49-F238E27FC236}">
                <a16:creationId xmlns="" xmlns:a16="http://schemas.microsoft.com/office/drawing/2014/main" id="{9AFE0C87-8E39-4ED7-BC46-854A2BEFD7C2}"/>
              </a:ext>
            </a:extLst>
          </p:cNvPr>
          <p:cNvSpPr>
            <a:spLocks noGrp="1"/>
          </p:cNvSpPr>
          <p:nvPr>
            <p:ph idx="1"/>
          </p:nvPr>
        </p:nvSpPr>
        <p:spPr>
          <a:xfrm>
            <a:off x="1167158" y="3151890"/>
            <a:ext cx="3510600" cy="3124201"/>
          </a:xfrm>
        </p:spPr>
        <p:txBody>
          <a:bodyPr>
            <a:normAutofit/>
          </a:bodyPr>
          <a:lstStyle/>
          <a:p>
            <a:r>
              <a:rPr lang="en-GB" dirty="0"/>
              <a:t>List Imported models</a:t>
            </a:r>
          </a:p>
          <a:p>
            <a:pPr lvl="1"/>
            <a:r>
              <a:rPr lang="en-GB" dirty="0"/>
              <a:t>Computers</a:t>
            </a:r>
          </a:p>
          <a:p>
            <a:pPr lvl="1"/>
            <a:r>
              <a:rPr lang="en-GB" dirty="0"/>
              <a:t>Door Knob</a:t>
            </a:r>
          </a:p>
          <a:p>
            <a:pPr lvl="1"/>
            <a:r>
              <a:rPr lang="en-GB" dirty="0"/>
              <a:t>Chair</a:t>
            </a:r>
          </a:p>
        </p:txBody>
      </p:sp>
      <p:pic>
        <p:nvPicPr>
          <p:cNvPr id="4" name="Picture 3">
            <a:extLst>
              <a:ext uri="{FF2B5EF4-FFF2-40B4-BE49-F238E27FC236}">
                <a16:creationId xmlns="" xmlns:a16="http://schemas.microsoft.com/office/drawing/2014/main" id="{0BF6013B-3590-4D6E-9B84-C0388072ED5D}"/>
              </a:ext>
            </a:extLst>
          </p:cNvPr>
          <p:cNvPicPr>
            <a:picLocks noChangeAspect="1"/>
          </p:cNvPicPr>
          <p:nvPr/>
        </p:nvPicPr>
        <p:blipFill>
          <a:blip r:embed="rId3"/>
          <a:stretch>
            <a:fillRect/>
          </a:stretch>
        </p:blipFill>
        <p:spPr>
          <a:xfrm>
            <a:off x="1772127" y="542040"/>
            <a:ext cx="2375907" cy="2400300"/>
          </a:xfrm>
          <a:prstGeom prst="rect">
            <a:avLst/>
          </a:prstGeom>
        </p:spPr>
      </p:pic>
    </p:spTree>
    <p:extLst>
      <p:ext uri="{BB962C8B-B14F-4D97-AF65-F5344CB8AC3E}">
        <p14:creationId xmlns:p14="http://schemas.microsoft.com/office/powerpoint/2010/main" val="2714285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676073"/>
          </a:xfrm>
        </p:spPr>
        <p:txBody>
          <a:bodyPr>
            <a:normAutofit fontScale="90000"/>
          </a:bodyPr>
          <a:lstStyle/>
          <a:p>
            <a:r>
              <a:rPr lang="en-GB"/>
              <a:t>Layout and Composition</a:t>
            </a:r>
          </a:p>
        </p:txBody>
      </p:sp>
      <p:sp>
        <p:nvSpPr>
          <p:cNvPr id="3" name="Content Placeholder 2"/>
          <p:cNvSpPr>
            <a:spLocks noGrp="1"/>
          </p:cNvSpPr>
          <p:nvPr>
            <p:ph idx="1"/>
          </p:nvPr>
        </p:nvSpPr>
        <p:spPr>
          <a:xfrm>
            <a:off x="1484311" y="2666999"/>
            <a:ext cx="4274463" cy="3124201"/>
          </a:xfrm>
        </p:spPr>
        <p:txBody>
          <a:bodyPr>
            <a:normAutofit fontScale="92500" lnSpcReduction="20000"/>
          </a:bodyPr>
          <a:lstStyle/>
          <a:p>
            <a:pPr lvl="1"/>
            <a:r>
              <a:rPr lang="en-GB" dirty="0"/>
              <a:t>We have 4 lines of chairs and tables, some laptops were placed on the tables, and we have the capability to view the outside of the room.</a:t>
            </a:r>
          </a:p>
          <a:p>
            <a:pPr lvl="1"/>
            <a:r>
              <a:rPr lang="en-GB" dirty="0"/>
              <a:t>We try to make a traditional layout for a classroom where the teacher is in front of the class writing on the whiteboard and the children are in lines. We also put laptops to represent the way we take classes nowadays at Tec.</a:t>
            </a:r>
          </a:p>
          <a:p>
            <a:pPr lvl="2"/>
            <a:endParaRPr lang="en-GB" dirty="0"/>
          </a:p>
        </p:txBody>
      </p:sp>
      <p:pic>
        <p:nvPicPr>
          <p:cNvPr id="6" name="Picture 5">
            <a:extLst>
              <a:ext uri="{FF2B5EF4-FFF2-40B4-BE49-F238E27FC236}">
                <a16:creationId xmlns="" xmlns:a16="http://schemas.microsoft.com/office/drawing/2014/main" id="{37CDE6CA-2183-4F63-9A61-1F528EB4538C}"/>
              </a:ext>
            </a:extLst>
          </p:cNvPr>
          <p:cNvPicPr>
            <a:picLocks noChangeAspect="1"/>
          </p:cNvPicPr>
          <p:nvPr/>
        </p:nvPicPr>
        <p:blipFill>
          <a:blip r:embed="rId2"/>
          <a:stretch>
            <a:fillRect/>
          </a:stretch>
        </p:blipFill>
        <p:spPr>
          <a:xfrm>
            <a:off x="6237514" y="1445992"/>
            <a:ext cx="5529758" cy="4773833"/>
          </a:xfrm>
          <a:prstGeom prst="rect">
            <a:avLst/>
          </a:prstGeom>
        </p:spPr>
      </p:pic>
    </p:spTree>
    <p:extLst>
      <p:ext uri="{BB962C8B-B14F-4D97-AF65-F5344CB8AC3E}">
        <p14:creationId xmlns:p14="http://schemas.microsoft.com/office/powerpoint/2010/main" val="33340499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4241" y="327547"/>
            <a:ext cx="2555426" cy="746076"/>
          </a:xfrm>
        </p:spPr>
        <p:txBody>
          <a:bodyPr/>
          <a:lstStyle/>
          <a:p>
            <a:r>
              <a:rPr lang="en-US" dirty="0" smtClean="0"/>
              <a:t>Textures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02928" y="1277993"/>
            <a:ext cx="1954923" cy="1399678"/>
          </a:xfrm>
        </p:spPr>
      </p:pic>
      <p:sp>
        <p:nvSpPr>
          <p:cNvPr id="5" name="TextBox 4"/>
          <p:cNvSpPr txBox="1"/>
          <p:nvPr/>
        </p:nvSpPr>
        <p:spPr>
          <a:xfrm>
            <a:off x="4585650" y="1377667"/>
            <a:ext cx="6741992" cy="1200329"/>
          </a:xfrm>
          <a:prstGeom prst="rect">
            <a:avLst/>
          </a:prstGeom>
          <a:noFill/>
        </p:spPr>
        <p:txBody>
          <a:bodyPr wrap="square" rtlCol="0">
            <a:spAutoFit/>
          </a:bodyPr>
          <a:lstStyle/>
          <a:p>
            <a:r>
              <a:rPr lang="en-US" dirty="0" smtClean="0"/>
              <a:t>We used this wooden texture to simulate the classic school chairs we used to use at elementary and junior high-school. The desktop also used this texture, but it seems to look different because of the illumination.</a:t>
            </a:r>
            <a:endParaRPr lang="en-US" dirty="0"/>
          </a:p>
        </p:txBody>
      </p:sp>
      <p:sp>
        <p:nvSpPr>
          <p:cNvPr id="8" name="TextBox 7"/>
          <p:cNvSpPr txBox="1"/>
          <p:nvPr/>
        </p:nvSpPr>
        <p:spPr>
          <a:xfrm>
            <a:off x="4585649" y="3848669"/>
            <a:ext cx="6741992" cy="923330"/>
          </a:xfrm>
          <a:prstGeom prst="rect">
            <a:avLst/>
          </a:prstGeom>
          <a:noFill/>
        </p:spPr>
        <p:txBody>
          <a:bodyPr wrap="square" rtlCol="0">
            <a:spAutoFit/>
          </a:bodyPr>
          <a:lstStyle/>
          <a:p>
            <a:r>
              <a:rPr lang="en-US" dirty="0" smtClean="0"/>
              <a:t>If you pay attention, we choose this texture because we wanted to make a humble classroom scene. In order to accomplish this, a modest floor texture was perfect for the objective.</a:t>
            </a:r>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2928" y="3463658"/>
            <a:ext cx="1997241" cy="1997241"/>
          </a:xfrm>
          <a:prstGeom prst="rect">
            <a:avLst/>
          </a:prstGeom>
        </p:spPr>
      </p:pic>
    </p:spTree>
    <p:extLst>
      <p:ext uri="{BB962C8B-B14F-4D97-AF65-F5344CB8AC3E}">
        <p14:creationId xmlns:p14="http://schemas.microsoft.com/office/powerpoint/2010/main" val="1156411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4241" y="327547"/>
            <a:ext cx="2555426" cy="746076"/>
          </a:xfrm>
        </p:spPr>
        <p:txBody>
          <a:bodyPr/>
          <a:lstStyle/>
          <a:p>
            <a:r>
              <a:rPr lang="en-US" dirty="0" smtClean="0"/>
              <a:t>Textures</a:t>
            </a:r>
            <a:endParaRPr lang="en-US" dirty="0"/>
          </a:p>
        </p:txBody>
      </p:sp>
      <p:sp>
        <p:nvSpPr>
          <p:cNvPr id="5" name="TextBox 4"/>
          <p:cNvSpPr txBox="1"/>
          <p:nvPr/>
        </p:nvSpPr>
        <p:spPr>
          <a:xfrm>
            <a:off x="1839932" y="1771830"/>
            <a:ext cx="6373043" cy="646331"/>
          </a:xfrm>
          <a:prstGeom prst="rect">
            <a:avLst/>
          </a:prstGeom>
          <a:noFill/>
        </p:spPr>
        <p:txBody>
          <a:bodyPr wrap="square" rtlCol="0">
            <a:spAutoFit/>
          </a:bodyPr>
          <a:lstStyle/>
          <a:p>
            <a:r>
              <a:rPr lang="en-US" dirty="0" smtClean="0"/>
              <a:t>Same as with the floor, the idea was to create a humble scene of a classroom. So we used a modest plaster wall.</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62357" y="1497548"/>
            <a:ext cx="2874244" cy="1510101"/>
          </a:xfrm>
          <a:prstGeom prst="rect">
            <a:avLst/>
          </a:prstGeom>
        </p:spPr>
      </p:pic>
      <p:sp>
        <p:nvSpPr>
          <p:cNvPr id="7" name="TextBox 6"/>
          <p:cNvSpPr txBox="1"/>
          <p:nvPr/>
        </p:nvSpPr>
        <p:spPr>
          <a:xfrm>
            <a:off x="6956166" y="4204607"/>
            <a:ext cx="4931034" cy="923330"/>
          </a:xfrm>
          <a:prstGeom prst="rect">
            <a:avLst/>
          </a:prstGeom>
          <a:noFill/>
        </p:spPr>
        <p:txBody>
          <a:bodyPr wrap="square" rtlCol="0">
            <a:spAutoFit/>
          </a:bodyPr>
          <a:lstStyle/>
          <a:p>
            <a:r>
              <a:rPr lang="en-US" dirty="0" smtClean="0"/>
              <a:t>We also created some materials for some objects, such as glass for the </a:t>
            </a:r>
            <a:r>
              <a:rPr lang="en-US" smtClean="0"/>
              <a:t>windows, and white material for the whiteboard.</a:t>
            </a:r>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8275" y="3301526"/>
            <a:ext cx="2352675" cy="1806161"/>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2066" y="3097318"/>
            <a:ext cx="2555500" cy="2200275"/>
          </a:xfrm>
          <a:prstGeom prst="rect">
            <a:avLst/>
          </a:prstGeom>
        </p:spPr>
      </p:pic>
    </p:spTree>
    <p:extLst>
      <p:ext uri="{BB962C8B-B14F-4D97-AF65-F5344CB8AC3E}">
        <p14:creationId xmlns:p14="http://schemas.microsoft.com/office/powerpoint/2010/main" val="5265947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Parallax</Template>
  <TotalTime>435</TotalTime>
  <Words>852</Words>
  <Application>Microsoft Macintosh PowerPoint</Application>
  <PresentationFormat>Widescreen</PresentationFormat>
  <Paragraphs>72</Paragraphs>
  <Slides>18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Corbel</vt:lpstr>
      <vt:lpstr>Arial</vt:lpstr>
      <vt:lpstr>Parallax</vt:lpstr>
      <vt:lpstr>Blender Project</vt:lpstr>
      <vt:lpstr>Introduction</vt:lpstr>
      <vt:lpstr>Introduction</vt:lpstr>
      <vt:lpstr>Modelling</vt:lpstr>
      <vt:lpstr>Original Models</vt:lpstr>
      <vt:lpstr>PowerPoint Presentation</vt:lpstr>
      <vt:lpstr>Layout and Composition</vt:lpstr>
      <vt:lpstr>Textures</vt:lpstr>
      <vt:lpstr>Textures</vt:lpstr>
      <vt:lpstr>Colour Pallet</vt:lpstr>
      <vt:lpstr>Illumination</vt:lpstr>
      <vt:lpstr>Camera Setup</vt:lpstr>
      <vt:lpstr>Conclusions</vt:lpstr>
      <vt:lpstr>Technical Conclusions</vt:lpstr>
      <vt:lpstr>Ethical Conclusions</vt:lpstr>
      <vt:lpstr>Citizenship Conclusions</vt:lpstr>
      <vt:lpstr>Environmental Conclusions</vt:lpstr>
      <vt:lpstr>References</vt:lpstr>
    </vt:vector>
  </TitlesOfParts>
  <Company>Tecnológico de Monterrey</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Blender Project</dc:title>
  <dc:creator>Raul Ramirez</dc:creator>
  <cp:lastModifiedBy>Elí Emmanuel Linares Romero</cp:lastModifiedBy>
  <cp:revision>54</cp:revision>
  <dcterms:created xsi:type="dcterms:W3CDTF">2017-09-11T16:49:05Z</dcterms:created>
  <dcterms:modified xsi:type="dcterms:W3CDTF">2017-09-16T02:26:11Z</dcterms:modified>
</cp:coreProperties>
</file>